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2" r:id="rId7"/>
    <p:sldId id="271" r:id="rId8"/>
    <p:sldId id="275" r:id="rId9"/>
    <p:sldId id="277" r:id="rId10"/>
    <p:sldId id="276" r:id="rId11"/>
    <p:sldId id="278" r:id="rId12"/>
    <p:sldId id="281" r:id="rId13"/>
    <p:sldId id="279" r:id="rId14"/>
    <p:sldId id="273" r:id="rId15"/>
    <p:sldId id="274" r:id="rId16"/>
    <p:sldId id="266" r:id="rId17"/>
    <p:sldId id="267" r:id="rId18"/>
    <p:sldId id="268" r:id="rId19"/>
    <p:sldId id="280" r:id="rId20"/>
    <p:sldId id="261" r:id="rId21"/>
    <p:sldId id="262" r:id="rId22"/>
    <p:sldId id="263" r:id="rId23"/>
    <p:sldId id="265" r:id="rId24"/>
    <p:sldId id="270"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D619E96-F2DB-4366-B215-188BF6980F79}" type="datetimeFigureOut">
              <a:rPr lang="en-AU" smtClean="0"/>
              <a:t>9/09/2015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5AF2B-F129-4AAE-8032-1A3D5AE6E071}" type="slidenum">
              <a:rPr lang="en-AU" smtClean="0"/>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619E96-F2DB-4366-B215-188BF6980F79}" type="datetimeFigureOut">
              <a:rPr lang="en-AU" smtClean="0"/>
              <a:t>9/09/2015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619E96-F2DB-4366-B215-188BF6980F79}" type="datetimeFigureOut">
              <a:rPr lang="en-AU" smtClean="0"/>
              <a:t>9/09/2015</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619E96-F2DB-4366-B215-188BF6980F79}" type="datetimeFigureOut">
              <a:rPr lang="en-AU" smtClean="0"/>
              <a:t>9/09/2015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619E96-F2DB-4366-B215-188BF6980F79}" type="datetimeFigureOut">
              <a:rPr lang="en-AU" smtClean="0"/>
              <a:t>9/09/2015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235AF2B-F129-4AAE-8032-1A3D5AE6E071}" type="slidenum">
              <a:rPr lang="en-AU" smtClean="0"/>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619E96-F2DB-4366-B215-188BF6980F79}" type="datetimeFigureOut">
              <a:rPr lang="en-AU" smtClean="0"/>
              <a:t>9/09/2015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619E96-F2DB-4366-B215-188BF6980F79}" type="datetimeFigureOut">
              <a:rPr lang="en-AU" smtClean="0"/>
              <a:t>9/09/2015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619E96-F2DB-4366-B215-188BF6980F79}" type="datetimeFigureOut">
              <a:rPr lang="en-AU" smtClean="0"/>
              <a:t>9/09/2015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19E96-F2DB-4366-B215-188BF6980F79}" type="datetimeFigureOut">
              <a:rPr lang="en-AU" smtClean="0"/>
              <a:t>9/09/2015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235AF2B-F129-4AAE-8032-1A3D5AE6E07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619E96-F2DB-4366-B215-188BF6980F79}" type="datetimeFigureOut">
              <a:rPr lang="en-AU" smtClean="0"/>
              <a:t>9/09/2015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235AF2B-F129-4AAE-8032-1A3D5AE6E071}" type="slidenum">
              <a:rPr lang="en-AU" smtClean="0"/>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619E96-F2DB-4366-B215-188BF6980F79}" type="datetimeFigureOut">
              <a:rPr lang="en-AU" smtClean="0"/>
              <a:t>9/09/2015</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0235AF2B-F129-4AAE-8032-1A3D5AE6E071}"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D619E96-F2DB-4366-B215-188BF6980F79}" type="datetimeFigureOut">
              <a:rPr lang="en-AU" smtClean="0"/>
              <a:t>9/09/2015</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235AF2B-F129-4AAE-8032-1A3D5AE6E071}"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rgbClr val="00B050"/>
          </a:fgClr>
          <a:bgClr>
            <a:srgbClr val="00B050"/>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The</a:t>
            </a:r>
            <a:r>
              <a:rPr lang="en-AU" i="1" dirty="0"/>
              <a:t> Flora and Fauna Guarantee Act of </a:t>
            </a:r>
            <a:r>
              <a:rPr lang="en-AU" i="1" dirty="0" smtClean="0"/>
              <a:t>1988 (Vic)</a:t>
            </a:r>
            <a:endParaRPr lang="en-AU" dirty="0"/>
          </a:p>
        </p:txBody>
      </p:sp>
      <p:sp>
        <p:nvSpPr>
          <p:cNvPr id="3" name="Subtitle 2"/>
          <p:cNvSpPr>
            <a:spLocks noGrp="1"/>
          </p:cNvSpPr>
          <p:nvPr>
            <p:ph type="subTitle" idx="1"/>
          </p:nvPr>
        </p:nvSpPr>
        <p:spPr/>
        <p:txBody>
          <a:bodyPr/>
          <a:lstStyle/>
          <a:p>
            <a:r>
              <a:rPr lang="en-US" dirty="0" smtClean="0"/>
              <a:t>OES 4.2.5</a:t>
            </a:r>
            <a:endParaRPr lang="en-AU" dirty="0"/>
          </a:p>
        </p:txBody>
      </p:sp>
    </p:spTree>
    <p:extLst>
      <p:ext uri="{BB962C8B-B14F-4D97-AF65-F5344CB8AC3E}">
        <p14:creationId xmlns:p14="http://schemas.microsoft.com/office/powerpoint/2010/main" val="3417928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their purpose?</a:t>
            </a:r>
            <a:endParaRPr lang="en-AU" dirty="0"/>
          </a:p>
        </p:txBody>
      </p:sp>
      <p:sp>
        <p:nvSpPr>
          <p:cNvPr id="3" name="Content Placeholder 2"/>
          <p:cNvSpPr>
            <a:spLocks noGrp="1"/>
          </p:cNvSpPr>
          <p:nvPr>
            <p:ph idx="1"/>
          </p:nvPr>
        </p:nvSpPr>
        <p:spPr/>
        <p:txBody>
          <a:bodyPr>
            <a:normAutofit fontScale="85000" lnSpcReduction="10000"/>
          </a:bodyPr>
          <a:lstStyle/>
          <a:p>
            <a:r>
              <a:rPr lang="en-AU" dirty="0"/>
              <a:t>Action Statements outline what has been done to </a:t>
            </a:r>
            <a:r>
              <a:rPr lang="en-AU" dirty="0" smtClean="0"/>
              <a:t>conserve and </a:t>
            </a:r>
            <a:r>
              <a:rPr lang="en-AU" dirty="0"/>
              <a:t>manage a taxon or community or threatening process </a:t>
            </a:r>
            <a:r>
              <a:rPr lang="en-AU" dirty="0" smtClean="0"/>
              <a:t>and what </a:t>
            </a:r>
            <a:r>
              <a:rPr lang="en-AU" dirty="0"/>
              <a:t>is intended to be done and may include information </a:t>
            </a:r>
            <a:r>
              <a:rPr lang="en-AU" dirty="0" smtClean="0"/>
              <a:t>on what </a:t>
            </a:r>
            <a:r>
              <a:rPr lang="en-AU" dirty="0"/>
              <a:t>needs to be done. These proposed actions aim to </a:t>
            </a:r>
            <a:r>
              <a:rPr lang="en-AU" dirty="0" smtClean="0"/>
              <a:t>help secure populations </a:t>
            </a:r>
            <a:r>
              <a:rPr lang="en-AU" dirty="0"/>
              <a:t>and enable the long-term persistence of </a:t>
            </a:r>
            <a:r>
              <a:rPr lang="en-AU" dirty="0" smtClean="0"/>
              <a:t>an item</a:t>
            </a:r>
            <a:r>
              <a:rPr lang="en-AU" dirty="0"/>
              <a:t>. These actions often call for research to improve </a:t>
            </a:r>
            <a:r>
              <a:rPr lang="en-AU" dirty="0" smtClean="0"/>
              <a:t>our understanding </a:t>
            </a:r>
            <a:r>
              <a:rPr lang="en-AU" dirty="0"/>
              <a:t>of an item’s biology and the impacts of </a:t>
            </a:r>
            <a:r>
              <a:rPr lang="en-AU" dirty="0" smtClean="0"/>
              <a:t>any threats</a:t>
            </a:r>
            <a:r>
              <a:rPr lang="en-AU" dirty="0"/>
              <a:t>. The proposed actions can be implemented by a </a:t>
            </a:r>
            <a:r>
              <a:rPr lang="en-AU" dirty="0" smtClean="0"/>
              <a:t>range of </a:t>
            </a:r>
            <a:r>
              <a:rPr lang="en-AU" dirty="0"/>
              <a:t>organisations including government agencies, </a:t>
            </a:r>
            <a:r>
              <a:rPr lang="en-AU" dirty="0" smtClean="0"/>
              <a:t>universities, environmental </a:t>
            </a:r>
            <a:r>
              <a:rPr lang="en-AU" dirty="0"/>
              <a:t>NGO’s and community groups.</a:t>
            </a:r>
            <a:endParaRPr lang="en-AU" dirty="0"/>
          </a:p>
        </p:txBody>
      </p:sp>
    </p:spTree>
    <p:extLst>
      <p:ext uri="{BB962C8B-B14F-4D97-AF65-F5344CB8AC3E}">
        <p14:creationId xmlns:p14="http://schemas.microsoft.com/office/powerpoint/2010/main" val="167727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16" t="14678" r="61500" b="7481"/>
          <a:stretch/>
        </p:blipFill>
        <p:spPr bwMode="auto">
          <a:xfrm>
            <a:off x="191334" y="422563"/>
            <a:ext cx="4492210" cy="60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620" t="13731" r="61926" b="8428"/>
          <a:stretch/>
        </p:blipFill>
        <p:spPr bwMode="auto">
          <a:xfrm>
            <a:off x="4800600" y="422563"/>
            <a:ext cx="4198602" cy="603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9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7" t="14483" r="65084" b="8135"/>
          <a:stretch/>
        </p:blipFill>
        <p:spPr bwMode="auto">
          <a:xfrm>
            <a:off x="152400" y="152400"/>
            <a:ext cx="475527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29" t="12784" r="65694" b="12595"/>
          <a:stretch/>
        </p:blipFill>
        <p:spPr bwMode="auto">
          <a:xfrm>
            <a:off x="5105400" y="552448"/>
            <a:ext cx="3863838" cy="575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23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 statement analysis</a:t>
            </a:r>
            <a:endParaRPr lang="en-AU" dirty="0"/>
          </a:p>
        </p:txBody>
      </p:sp>
      <p:sp>
        <p:nvSpPr>
          <p:cNvPr id="3" name="Content Placeholder 2"/>
          <p:cNvSpPr>
            <a:spLocks noGrp="1"/>
          </p:cNvSpPr>
          <p:nvPr>
            <p:ph idx="1"/>
          </p:nvPr>
        </p:nvSpPr>
        <p:spPr/>
        <p:txBody>
          <a:bodyPr/>
          <a:lstStyle/>
          <a:p>
            <a:pPr marL="118872" indent="0">
              <a:buNone/>
            </a:pPr>
            <a:r>
              <a:rPr lang="en-AU" dirty="0" smtClean="0"/>
              <a:t>For your action statement:</a:t>
            </a:r>
          </a:p>
          <a:p>
            <a:r>
              <a:rPr lang="en-AU" dirty="0" smtClean="0"/>
              <a:t>Name the species (</a:t>
            </a:r>
            <a:r>
              <a:rPr lang="en-AU" dirty="0" err="1" smtClean="0"/>
              <a:t>inc.</a:t>
            </a:r>
            <a:r>
              <a:rPr lang="en-AU" dirty="0" smtClean="0"/>
              <a:t> scientific)</a:t>
            </a:r>
          </a:p>
          <a:p>
            <a:r>
              <a:rPr lang="en-AU" dirty="0" smtClean="0"/>
              <a:t>Identify its distribution</a:t>
            </a:r>
          </a:p>
          <a:p>
            <a:r>
              <a:rPr lang="en-AU" dirty="0" smtClean="0"/>
              <a:t>Identify conservation status and reasons behind this.</a:t>
            </a:r>
          </a:p>
          <a:p>
            <a:r>
              <a:rPr lang="en-AU" dirty="0" smtClean="0"/>
              <a:t>Threats</a:t>
            </a:r>
          </a:p>
          <a:p>
            <a:r>
              <a:rPr lang="en-AU" dirty="0" smtClean="0"/>
              <a:t>Important populations</a:t>
            </a:r>
          </a:p>
          <a:p>
            <a:r>
              <a:rPr lang="en-AU" dirty="0" smtClean="0"/>
              <a:t>Management actions/objectives</a:t>
            </a:r>
          </a:p>
          <a:p>
            <a:endParaRPr lang="en-AU" dirty="0"/>
          </a:p>
        </p:txBody>
      </p:sp>
    </p:spTree>
    <p:extLst>
      <p:ext uri="{BB962C8B-B14F-4D97-AF65-F5344CB8AC3E}">
        <p14:creationId xmlns:p14="http://schemas.microsoft.com/office/powerpoint/2010/main" val="282500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Excluded List</a:t>
            </a:r>
            <a:endParaRPr lang="en-AU" dirty="0"/>
          </a:p>
        </p:txBody>
      </p:sp>
      <p:sp>
        <p:nvSpPr>
          <p:cNvPr id="5" name="Text Placeholder 4"/>
          <p:cNvSpPr>
            <a:spLocks noGrp="1"/>
          </p:cNvSpPr>
          <p:nvPr>
            <p:ph type="body" idx="1"/>
          </p:nvPr>
        </p:nvSpPr>
        <p:spPr>
          <a:xfrm>
            <a:off x="609600" y="2971800"/>
            <a:ext cx="8022336" cy="1600200"/>
          </a:xfrm>
        </p:spPr>
        <p:txBody>
          <a:bodyPr>
            <a:normAutofit/>
          </a:bodyPr>
          <a:lstStyle/>
          <a:p>
            <a:pPr lvl="0"/>
            <a:r>
              <a:rPr lang="en-AU" b="1" dirty="0" smtClean="0"/>
              <a:t>The </a:t>
            </a:r>
            <a:r>
              <a:rPr lang="en-AU" b="1" dirty="0"/>
              <a:t>Excluded List </a:t>
            </a:r>
            <a:r>
              <a:rPr lang="en-AU" dirty="0"/>
              <a:t>contains native plants and animals that are not to be protected because they are a serious threat to the survival of humans. The only item on this list is "human disease organisms". </a:t>
            </a:r>
          </a:p>
        </p:txBody>
      </p:sp>
    </p:spTree>
    <p:extLst>
      <p:ext uri="{BB962C8B-B14F-4D97-AF65-F5344CB8AC3E}">
        <p14:creationId xmlns:p14="http://schemas.microsoft.com/office/powerpoint/2010/main" val="189885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Processes List</a:t>
            </a:r>
            <a:endParaRPr lang="en-AU" dirty="0"/>
          </a:p>
        </p:txBody>
      </p:sp>
      <p:sp>
        <p:nvSpPr>
          <p:cNvPr id="3" name="Text Placeholder 2"/>
          <p:cNvSpPr>
            <a:spLocks noGrp="1"/>
          </p:cNvSpPr>
          <p:nvPr>
            <p:ph type="body" idx="1"/>
          </p:nvPr>
        </p:nvSpPr>
        <p:spPr>
          <a:xfrm>
            <a:off x="533400" y="2971800"/>
            <a:ext cx="8022336" cy="2286000"/>
          </a:xfrm>
        </p:spPr>
        <p:txBody>
          <a:bodyPr>
            <a:normAutofit/>
          </a:bodyPr>
          <a:lstStyle/>
          <a:p>
            <a:pPr lvl="0"/>
            <a:r>
              <a:rPr lang="en-AU" b="1" dirty="0" smtClean="0"/>
              <a:t>The </a:t>
            </a:r>
            <a:r>
              <a:rPr lang="en-AU" b="1" dirty="0"/>
              <a:t>Processes List </a:t>
            </a:r>
            <a:r>
              <a:rPr lang="en-AU" dirty="0"/>
              <a:t>contains potentially threatening processes undertaken by people, such as the toxic substances being released into Victorian rivers and streams.</a:t>
            </a:r>
          </a:p>
          <a:p>
            <a:endParaRPr lang="en-AU" dirty="0"/>
          </a:p>
        </p:txBody>
      </p:sp>
    </p:spTree>
    <p:extLst>
      <p:ext uri="{BB962C8B-B14F-4D97-AF65-F5344CB8AC3E}">
        <p14:creationId xmlns:p14="http://schemas.microsoft.com/office/powerpoint/2010/main" val="145084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1" t="14684" r="28941" b="7737"/>
          <a:stretch/>
        </p:blipFill>
        <p:spPr bwMode="auto">
          <a:xfrm>
            <a:off x="76200" y="152399"/>
            <a:ext cx="9005863" cy="659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06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24" t="12104" r="31061" b="6250"/>
          <a:stretch/>
        </p:blipFill>
        <p:spPr bwMode="auto">
          <a:xfrm>
            <a:off x="457200" y="77550"/>
            <a:ext cx="8207829" cy="659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5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0" t="11905" r="29722" b="6250"/>
          <a:stretch/>
        </p:blipFill>
        <p:spPr bwMode="auto">
          <a:xfrm>
            <a:off x="152400" y="58560"/>
            <a:ext cx="8686801" cy="679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03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5648953" y="1775191"/>
            <a:ext cx="3190247" cy="4625609"/>
          </a:xfrm>
        </p:spPr>
        <p:txBody>
          <a:bodyPr/>
          <a:lstStyle/>
          <a:p>
            <a:r>
              <a:rPr lang="en-AU" dirty="0" smtClean="0"/>
              <a:t>Action statements for managing these processes are also developed.</a:t>
            </a:r>
            <a:endParaRPr lang="en-AU"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68" t="14087" r="47905" b="6250"/>
          <a:stretch/>
        </p:blipFill>
        <p:spPr bwMode="auto">
          <a:xfrm>
            <a:off x="228600" y="152400"/>
            <a:ext cx="5420353"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27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FFG Act?</a:t>
            </a:r>
            <a:endParaRPr lang="en-AU" dirty="0"/>
          </a:p>
        </p:txBody>
      </p:sp>
      <p:sp>
        <p:nvSpPr>
          <p:cNvPr id="3" name="Content Placeholder 2"/>
          <p:cNvSpPr>
            <a:spLocks noGrp="1"/>
          </p:cNvSpPr>
          <p:nvPr>
            <p:ph idx="1"/>
          </p:nvPr>
        </p:nvSpPr>
        <p:spPr/>
        <p:txBody>
          <a:bodyPr/>
          <a:lstStyle/>
          <a:p>
            <a:r>
              <a:rPr lang="en-AU" dirty="0"/>
              <a:t>The</a:t>
            </a:r>
            <a:r>
              <a:rPr lang="en-AU" i="1" dirty="0"/>
              <a:t> Flora and Fauna Guarantee Act of 1988</a:t>
            </a:r>
            <a:r>
              <a:rPr lang="en-AU" dirty="0"/>
              <a:t> is a Victorian Government act administered by the Department of </a:t>
            </a:r>
            <a:r>
              <a:rPr lang="en-AU" dirty="0" smtClean="0"/>
              <a:t>Environment, Land, Water and Planning. </a:t>
            </a:r>
            <a:endParaRPr lang="en-AU" dirty="0"/>
          </a:p>
          <a:p>
            <a:r>
              <a:rPr lang="en-AU" dirty="0"/>
              <a:t>The act aims to protect native plant and animal species to ensure their survival and to preserve Victoria's rich biodiversity. It was the first such piece of legislation to appear in Australia.</a:t>
            </a:r>
          </a:p>
        </p:txBody>
      </p:sp>
    </p:spTree>
    <p:extLst>
      <p:ext uri="{BB962C8B-B14F-4D97-AF65-F5344CB8AC3E}">
        <p14:creationId xmlns:p14="http://schemas.microsoft.com/office/powerpoint/2010/main" val="35460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do plants and animals get onto one of these lists? </a:t>
            </a:r>
          </a:p>
        </p:txBody>
      </p:sp>
      <p:sp>
        <p:nvSpPr>
          <p:cNvPr id="3" name="Content Placeholder 2"/>
          <p:cNvSpPr>
            <a:spLocks noGrp="1"/>
          </p:cNvSpPr>
          <p:nvPr>
            <p:ph idx="1"/>
          </p:nvPr>
        </p:nvSpPr>
        <p:spPr>
          <a:xfrm>
            <a:off x="457200" y="1676401"/>
            <a:ext cx="8229600" cy="5029200"/>
          </a:xfrm>
        </p:spPr>
        <p:txBody>
          <a:bodyPr>
            <a:normAutofit fontScale="70000" lnSpcReduction="20000"/>
          </a:bodyPr>
          <a:lstStyle/>
          <a:p>
            <a:r>
              <a:rPr lang="en-AU" dirty="0" smtClean="0"/>
              <a:t>Anyone </a:t>
            </a:r>
            <a:r>
              <a:rPr lang="en-AU" dirty="0"/>
              <a:t>can nominate a plant or animal for listing on the Threatened List or the Processes List. Plants or animals that are eligible to be listed are either threatened or likely to become threatened, possibly resulting in extinction. </a:t>
            </a:r>
          </a:p>
          <a:p>
            <a:r>
              <a:rPr lang="en-AU" dirty="0"/>
              <a:t>An independent Scientific Advisory </a:t>
            </a:r>
            <a:r>
              <a:rPr lang="en-AU" dirty="0" smtClean="0"/>
              <a:t>Committee (SAC), </a:t>
            </a:r>
            <a:r>
              <a:rPr lang="en-AU" dirty="0"/>
              <a:t>made up of seven scientists, considers all nominations. If the nomination meets the Flora and Fauna Guarantee listing criteria, the committee prepares an initial recommendation for public comment. After a minimum of 30 days, the committee reconsiders the recommendation in the light of any further evidence and public comment presented. </a:t>
            </a:r>
          </a:p>
          <a:p>
            <a:r>
              <a:rPr lang="en-AU" dirty="0"/>
              <a:t>Finally, the committee makes a recommendation to the Minister for Environment and Climate Change, who can then add or remove a listing by regulation. </a:t>
            </a:r>
          </a:p>
          <a:p>
            <a:pPr marL="118872" indent="0">
              <a:buNone/>
            </a:pPr>
            <a:endParaRPr lang="en-AU" dirty="0" smtClean="0"/>
          </a:p>
          <a:p>
            <a:pPr marL="118872" indent="0">
              <a:buNone/>
            </a:pPr>
            <a:r>
              <a:rPr lang="en-AU" dirty="0" smtClean="0"/>
              <a:t>Since </a:t>
            </a:r>
            <a:r>
              <a:rPr lang="en-AU" dirty="0"/>
              <a:t>the introduction of the act, more than 300 Victorian plant and animal species have been listed as endangered. </a:t>
            </a:r>
          </a:p>
        </p:txBody>
      </p:sp>
    </p:spTree>
    <p:extLst>
      <p:ext uri="{BB962C8B-B14F-4D97-AF65-F5344CB8AC3E}">
        <p14:creationId xmlns:p14="http://schemas.microsoft.com/office/powerpoint/2010/main" val="3451091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happens after a plant or animal is listed?</a:t>
            </a:r>
          </a:p>
        </p:txBody>
      </p:sp>
      <p:sp>
        <p:nvSpPr>
          <p:cNvPr id="3" name="Content Placeholder 2"/>
          <p:cNvSpPr>
            <a:spLocks noGrp="1"/>
          </p:cNvSpPr>
          <p:nvPr>
            <p:ph idx="1"/>
          </p:nvPr>
        </p:nvSpPr>
        <p:spPr>
          <a:xfrm>
            <a:off x="457200" y="1775192"/>
            <a:ext cx="8305800" cy="3969250"/>
          </a:xfrm>
        </p:spPr>
        <p:txBody>
          <a:bodyPr>
            <a:normAutofit fontScale="92500"/>
          </a:bodyPr>
          <a:lstStyle/>
          <a:p>
            <a:pPr marL="118872" indent="0" algn="ctr">
              <a:buNone/>
            </a:pPr>
            <a:r>
              <a:rPr lang="en-AU" dirty="0" smtClean="0"/>
              <a:t>The </a:t>
            </a:r>
            <a:r>
              <a:rPr lang="en-AU" dirty="0" smtClean="0"/>
              <a:t>Department of Environment, Land, Water and Planning (DELWP) prepares </a:t>
            </a:r>
            <a:r>
              <a:rPr lang="en-AU" dirty="0"/>
              <a:t>an action statement for each plant or animal as soon as possible after it is listed. Action statements are like brief management plans. They provide information and outline what actions are required to protect the species. </a:t>
            </a:r>
            <a:r>
              <a:rPr lang="en-AU" dirty="0" smtClean="0"/>
              <a:t>The </a:t>
            </a:r>
            <a:r>
              <a:rPr lang="en-AU" dirty="0" smtClean="0"/>
              <a:t>DELWP website </a:t>
            </a:r>
            <a:r>
              <a:rPr lang="en-AU" dirty="0"/>
              <a:t>has a good list of protected species and action statements</a:t>
            </a:r>
            <a:r>
              <a:rPr lang="en-AU" dirty="0" smtClean="0"/>
              <a:t>.</a:t>
            </a:r>
          </a:p>
          <a:p>
            <a:pPr marL="118872" indent="0" algn="ctr">
              <a:buNone/>
            </a:pPr>
            <a:endParaRPr lang="en-AU"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04" t="11508" r="72000" b="76984"/>
          <a:stretch/>
        </p:blipFill>
        <p:spPr bwMode="auto">
          <a:xfrm>
            <a:off x="3200400" y="5517571"/>
            <a:ext cx="2613852"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995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a:t>
            </a:r>
            <a:r>
              <a:rPr lang="en-AU" dirty="0" smtClean="0"/>
              <a:t>does the </a:t>
            </a:r>
            <a:r>
              <a:rPr lang="en-AU" i="1" dirty="0" smtClean="0"/>
              <a:t>Act </a:t>
            </a:r>
            <a:r>
              <a:rPr lang="en-AU" dirty="0" smtClean="0"/>
              <a:t>protect </a:t>
            </a:r>
            <a:r>
              <a:rPr lang="en-AU" dirty="0"/>
              <a:t>native </a:t>
            </a:r>
            <a:r>
              <a:rPr lang="en-AU" dirty="0" smtClean="0"/>
              <a:t>plants?</a:t>
            </a:r>
            <a:endParaRPr lang="en-AU" dirty="0"/>
          </a:p>
        </p:txBody>
      </p:sp>
      <p:sp>
        <p:nvSpPr>
          <p:cNvPr id="3" name="Content Placeholder 2"/>
          <p:cNvSpPr>
            <a:spLocks noGrp="1"/>
          </p:cNvSpPr>
          <p:nvPr>
            <p:ph idx="1"/>
          </p:nvPr>
        </p:nvSpPr>
        <p:spPr/>
        <p:txBody>
          <a:bodyPr>
            <a:normAutofit fontScale="70000" lnSpcReduction="20000"/>
          </a:bodyPr>
          <a:lstStyle/>
          <a:p>
            <a:pPr marL="118872" indent="0">
              <a:buNone/>
            </a:pPr>
            <a:r>
              <a:rPr lang="en-AU" dirty="0" smtClean="0"/>
              <a:t>There </a:t>
            </a:r>
            <a:r>
              <a:rPr lang="en-AU" dirty="0"/>
              <a:t>are many regulations set out in the </a:t>
            </a:r>
            <a:r>
              <a:rPr lang="en-AU" i="1" dirty="0"/>
              <a:t>Flora and Fauna Guarantee Act</a:t>
            </a:r>
            <a:r>
              <a:rPr lang="en-AU" dirty="0"/>
              <a:t>, some of which won't directly impact on the daily lives of humans. However due to the popularity of some species such as orchids and grass trees, protection has been provided in order to control human impacts and the removal of such species from the wild. </a:t>
            </a:r>
            <a:endParaRPr lang="en-AU" dirty="0" smtClean="0"/>
          </a:p>
          <a:p>
            <a:pPr marL="118872" indent="0">
              <a:buNone/>
            </a:pPr>
            <a:endParaRPr lang="en-AU" dirty="0"/>
          </a:p>
          <a:p>
            <a:pPr marL="118872" indent="0">
              <a:buNone/>
            </a:pPr>
            <a:r>
              <a:rPr lang="en-AU" dirty="0" smtClean="0"/>
              <a:t>Ensures </a:t>
            </a:r>
            <a:r>
              <a:rPr lang="en-AU" dirty="0"/>
              <a:t>that the removal or handling of protected flora such as Grass Trees is conducted in a sustainable manner, the Department of Sustainability and Environment (DSE) regulates such removal by issuing a Protected Flora Licence or Permit. </a:t>
            </a:r>
            <a:endParaRPr lang="en-AU" dirty="0" smtClean="0"/>
          </a:p>
          <a:p>
            <a:pPr marL="118872" indent="0">
              <a:buNone/>
            </a:pPr>
            <a:endParaRPr lang="en-AU" dirty="0"/>
          </a:p>
          <a:p>
            <a:pPr marL="118872" indent="0">
              <a:buNone/>
            </a:pPr>
            <a:r>
              <a:rPr lang="en-AU" dirty="0"/>
              <a:t>People wishing to collect protected native plants or planning to do works or other activities that might kill, injure or disturb protected native plants need to apply to the </a:t>
            </a:r>
            <a:r>
              <a:rPr lang="en-AU" dirty="0" smtClean="0"/>
              <a:t>DSE </a:t>
            </a:r>
            <a:r>
              <a:rPr lang="en-AU" dirty="0"/>
              <a:t>for a permit.</a:t>
            </a:r>
          </a:p>
        </p:txBody>
      </p:sp>
    </p:spTree>
    <p:extLst>
      <p:ext uri="{BB962C8B-B14F-4D97-AF65-F5344CB8AC3E}">
        <p14:creationId xmlns:p14="http://schemas.microsoft.com/office/powerpoint/2010/main" val="2346661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the Act? A case </a:t>
            </a:r>
            <a:r>
              <a:rPr lang="en-US" dirty="0" smtClean="0"/>
              <a:t>study</a:t>
            </a:r>
            <a:endParaRPr lang="en-AU" dirty="0"/>
          </a:p>
        </p:txBody>
      </p:sp>
      <p:sp>
        <p:nvSpPr>
          <p:cNvPr id="3" name="Content Placeholder 2"/>
          <p:cNvSpPr>
            <a:spLocks noGrp="1"/>
          </p:cNvSpPr>
          <p:nvPr>
            <p:ph idx="1"/>
          </p:nvPr>
        </p:nvSpPr>
        <p:spPr>
          <a:xfrm>
            <a:off x="228600" y="1775191"/>
            <a:ext cx="8534400" cy="3635009"/>
          </a:xfrm>
        </p:spPr>
        <p:txBody>
          <a:bodyPr>
            <a:normAutofit fontScale="92500" lnSpcReduction="20000"/>
          </a:bodyPr>
          <a:lstStyle/>
          <a:p>
            <a:r>
              <a:rPr lang="en-AU" dirty="0" smtClean="0"/>
              <a:t>In </a:t>
            </a:r>
            <a:r>
              <a:rPr lang="en-AU" dirty="0"/>
              <a:t>May 1996, a Critical Habitat Determination was made for the whole habitat of the Small Golden Moth Orchid, which was threatened by the subdivision of remnant Western Basalt Plains Grasslands, in Altona. The relevant local government proceeded with the subdivision without considering the Flora and Fauna Act objectives, or referring to the Department administering the Flora and Fauna Act.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257800"/>
            <a:ext cx="1524000" cy="17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32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the Act? A case </a:t>
            </a:r>
            <a:r>
              <a:rPr lang="en-US" dirty="0" smtClean="0"/>
              <a:t>study</a:t>
            </a:r>
            <a:endParaRPr lang="en-AU" dirty="0"/>
          </a:p>
        </p:txBody>
      </p:sp>
      <p:sp>
        <p:nvSpPr>
          <p:cNvPr id="3" name="Content Placeholder 2"/>
          <p:cNvSpPr>
            <a:spLocks noGrp="1"/>
          </p:cNvSpPr>
          <p:nvPr>
            <p:ph idx="1"/>
          </p:nvPr>
        </p:nvSpPr>
        <p:spPr>
          <a:xfrm>
            <a:off x="228600" y="1775191"/>
            <a:ext cx="8534400" cy="3635009"/>
          </a:xfrm>
        </p:spPr>
        <p:txBody>
          <a:bodyPr>
            <a:normAutofit fontScale="77500" lnSpcReduction="20000"/>
          </a:bodyPr>
          <a:lstStyle/>
          <a:p>
            <a:r>
              <a:rPr lang="en-AU" dirty="0" smtClean="0"/>
              <a:t>Later </a:t>
            </a:r>
            <a:r>
              <a:rPr lang="en-AU" dirty="0"/>
              <a:t>in 1996, the Department sought to cancel the subdivision permit on the basis that the Critical Habitat Determination constituted a material change in circumstances, under section 87 of the Planning and Environment Act 1987. The Administrative Appeals Tribunal rejected the Department's application, and held that “the Critical Habitat Determination was not relevant to any provisions of the Planning and Environment Act 1987 and cannot constitute a material change in circumstances which have occurred since the grant of the permit”.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257800"/>
            <a:ext cx="1524000" cy="17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118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the Act? A case </a:t>
            </a:r>
            <a:r>
              <a:rPr lang="en-US" dirty="0" smtClean="0"/>
              <a:t>study</a:t>
            </a:r>
            <a:endParaRPr lang="en-AU" dirty="0"/>
          </a:p>
        </p:txBody>
      </p:sp>
      <p:sp>
        <p:nvSpPr>
          <p:cNvPr id="3" name="Content Placeholder 2"/>
          <p:cNvSpPr>
            <a:spLocks noGrp="1"/>
          </p:cNvSpPr>
          <p:nvPr>
            <p:ph idx="1"/>
          </p:nvPr>
        </p:nvSpPr>
        <p:spPr>
          <a:xfrm>
            <a:off x="228600" y="1775191"/>
            <a:ext cx="8534400" cy="4854209"/>
          </a:xfrm>
        </p:spPr>
        <p:txBody>
          <a:bodyPr>
            <a:normAutofit fontScale="85000" lnSpcReduction="10000"/>
          </a:bodyPr>
          <a:lstStyle/>
          <a:p>
            <a:r>
              <a:rPr lang="en-AU" dirty="0" smtClean="0"/>
              <a:t>The </a:t>
            </a:r>
            <a:r>
              <a:rPr lang="en-AU" dirty="0"/>
              <a:t>Secretary revoked the Critical Habitat Determination on 5 May 1997. A Department media release, dated 24 April 1997, stated that an independent study had failed to find the orchid and, as such, the Government did not believe it could justify the allocation of resources and funding to continue to protect the site. </a:t>
            </a:r>
          </a:p>
          <a:p>
            <a:r>
              <a:rPr lang="en-AU" dirty="0"/>
              <a:t>This case illustrates the problems arising from the lack of incorporation of Flora and Fauna Act protection measures into Victoria's planning processes. It also highlights </a:t>
            </a:r>
            <a:r>
              <a:rPr lang="en-AU" dirty="0" smtClean="0"/>
              <a:t>the limitations </a:t>
            </a:r>
            <a:r>
              <a:rPr lang="en-AU" dirty="0" smtClean="0"/>
              <a:t>surrounding the </a:t>
            </a:r>
            <a:r>
              <a:rPr lang="en-AU" dirty="0" smtClean="0"/>
              <a:t>enforcement of </a:t>
            </a:r>
            <a:r>
              <a:rPr lang="en-AU" dirty="0"/>
              <a:t>procedures in the Flora and Fauna </a:t>
            </a:r>
            <a:r>
              <a:rPr lang="en-AU" dirty="0" smtClean="0"/>
              <a:t>Act.</a:t>
            </a:r>
            <a:endParaRPr lang="en-AU" dirty="0"/>
          </a:p>
        </p:txBody>
      </p:sp>
    </p:spTree>
    <p:extLst>
      <p:ext uri="{BB962C8B-B14F-4D97-AF65-F5344CB8AC3E}">
        <p14:creationId xmlns:p14="http://schemas.microsoft.com/office/powerpoint/2010/main" val="303603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aims of this Act?</a:t>
            </a:r>
            <a:endParaRPr lang="en-AU" dirty="0"/>
          </a:p>
        </p:txBody>
      </p:sp>
      <p:sp>
        <p:nvSpPr>
          <p:cNvPr id="3" name="Content Placeholder 2"/>
          <p:cNvSpPr>
            <a:spLocks noGrp="1"/>
          </p:cNvSpPr>
          <p:nvPr>
            <p:ph idx="1"/>
          </p:nvPr>
        </p:nvSpPr>
        <p:spPr/>
        <p:txBody>
          <a:bodyPr>
            <a:normAutofit/>
          </a:bodyPr>
          <a:lstStyle/>
          <a:p>
            <a:pPr lvl="0"/>
            <a:r>
              <a:rPr lang="en-AU" dirty="0" smtClean="0"/>
              <a:t>To </a:t>
            </a:r>
            <a:r>
              <a:rPr lang="en-AU" dirty="0"/>
              <a:t>conserve native flora and fauna in the wild </a:t>
            </a:r>
          </a:p>
          <a:p>
            <a:pPr lvl="0"/>
            <a:r>
              <a:rPr lang="en-AU" dirty="0"/>
              <a:t>To manage threatening processes </a:t>
            </a:r>
          </a:p>
          <a:p>
            <a:pPr lvl="0"/>
            <a:r>
              <a:rPr lang="en-AU" dirty="0"/>
              <a:t>To ensure that the use of flora and fauna by humans is sustainable</a:t>
            </a:r>
          </a:p>
          <a:p>
            <a:pPr lvl="0"/>
            <a:r>
              <a:rPr lang="en-AU" dirty="0"/>
              <a:t>To ensure that genetic diversity of Victoria's flora and fauna is maintained</a:t>
            </a:r>
          </a:p>
          <a:p>
            <a:pPr lvl="0"/>
            <a:r>
              <a:rPr lang="en-AU" dirty="0"/>
              <a:t>To encourage the conservation of flora and fauna through co-operative community programs. </a:t>
            </a:r>
          </a:p>
          <a:p>
            <a:endParaRPr lang="en-AU" dirty="0"/>
          </a:p>
        </p:txBody>
      </p:sp>
    </p:spTree>
    <p:extLst>
      <p:ext uri="{BB962C8B-B14F-4D97-AF65-F5344CB8AC3E}">
        <p14:creationId xmlns:p14="http://schemas.microsoft.com/office/powerpoint/2010/main" val="240448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Why do we need to protect plants and </a:t>
            </a:r>
            <a:r>
              <a:rPr lang="en-AU" dirty="0" smtClean="0"/>
              <a:t>animals?</a:t>
            </a:r>
            <a:endParaRPr lang="en-AU" dirty="0"/>
          </a:p>
        </p:txBody>
      </p:sp>
      <p:sp>
        <p:nvSpPr>
          <p:cNvPr id="3" name="Content Placeholder 2"/>
          <p:cNvSpPr>
            <a:spLocks noGrp="1"/>
          </p:cNvSpPr>
          <p:nvPr>
            <p:ph idx="1"/>
          </p:nvPr>
        </p:nvSpPr>
        <p:spPr/>
        <p:txBody>
          <a:bodyPr>
            <a:normAutofit/>
          </a:bodyPr>
          <a:lstStyle/>
          <a:p>
            <a:pPr marL="118872" indent="0" algn="ctr">
              <a:buNone/>
            </a:pPr>
            <a:r>
              <a:rPr lang="en-AU" dirty="0" smtClean="0"/>
              <a:t>Victoria </a:t>
            </a:r>
            <a:r>
              <a:rPr lang="en-AU" dirty="0"/>
              <a:t>has a wide range of plants and animals. Some are unique to particular areas of Victoria, while others are common throughout the state. What they look like and how they grow depends on their health and the health of their environment. If they are not protected, they could become endangered, rare or even extinct. </a:t>
            </a:r>
          </a:p>
          <a:p>
            <a:endParaRPr lang="en-AU" dirty="0"/>
          </a:p>
        </p:txBody>
      </p:sp>
    </p:spTree>
    <p:extLst>
      <p:ext uri="{BB962C8B-B14F-4D97-AF65-F5344CB8AC3E}">
        <p14:creationId xmlns:p14="http://schemas.microsoft.com/office/powerpoint/2010/main" val="1019323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act work?</a:t>
            </a:r>
            <a:endParaRPr lang="en-AU" dirty="0"/>
          </a:p>
        </p:txBody>
      </p:sp>
      <p:sp>
        <p:nvSpPr>
          <p:cNvPr id="3" name="Content Placeholder 2"/>
          <p:cNvSpPr>
            <a:spLocks noGrp="1"/>
          </p:cNvSpPr>
          <p:nvPr>
            <p:ph idx="1"/>
          </p:nvPr>
        </p:nvSpPr>
        <p:spPr/>
        <p:txBody>
          <a:bodyPr>
            <a:normAutofit/>
          </a:bodyPr>
          <a:lstStyle/>
          <a:p>
            <a:pPr marL="118872" indent="0">
              <a:buNone/>
            </a:pPr>
            <a:r>
              <a:rPr lang="en-AU" dirty="0"/>
              <a:t>There are three main components or lists that are critical to the success of the Act. </a:t>
            </a:r>
            <a:endParaRPr lang="en-AU" dirty="0" smtClean="0"/>
          </a:p>
          <a:p>
            <a:pPr marL="118872" indent="0">
              <a:buNone/>
            </a:pPr>
            <a:endParaRPr lang="en-AU" dirty="0"/>
          </a:p>
          <a:p>
            <a:pPr lvl="0"/>
            <a:r>
              <a:rPr lang="en-AU" b="1" dirty="0"/>
              <a:t>The Threatened </a:t>
            </a:r>
            <a:r>
              <a:rPr lang="en-AU" b="1" dirty="0" smtClean="0"/>
              <a:t>List</a:t>
            </a:r>
            <a:r>
              <a:rPr lang="en-AU" dirty="0"/>
              <a:t/>
            </a:r>
            <a:br>
              <a:rPr lang="en-AU" dirty="0"/>
            </a:br>
            <a:endParaRPr lang="en-AU" dirty="0"/>
          </a:p>
          <a:p>
            <a:pPr lvl="0"/>
            <a:r>
              <a:rPr lang="en-AU" b="1" dirty="0"/>
              <a:t>The Excluded </a:t>
            </a:r>
            <a:r>
              <a:rPr lang="en-AU" b="1" dirty="0" smtClean="0"/>
              <a:t>List</a:t>
            </a:r>
            <a:r>
              <a:rPr lang="en-AU" dirty="0"/>
              <a:t/>
            </a:r>
            <a:br>
              <a:rPr lang="en-AU" dirty="0"/>
            </a:br>
            <a:endParaRPr lang="en-AU" dirty="0"/>
          </a:p>
          <a:p>
            <a:pPr lvl="0"/>
            <a:r>
              <a:rPr lang="en-AU" b="1" dirty="0"/>
              <a:t>The Processes List </a:t>
            </a:r>
            <a:endParaRPr lang="en-AU" dirty="0"/>
          </a:p>
        </p:txBody>
      </p:sp>
    </p:spTree>
    <p:extLst>
      <p:ext uri="{BB962C8B-B14F-4D97-AF65-F5344CB8AC3E}">
        <p14:creationId xmlns:p14="http://schemas.microsoft.com/office/powerpoint/2010/main" val="133988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Threatened List</a:t>
            </a:r>
            <a:endParaRPr lang="en-AU" dirty="0"/>
          </a:p>
        </p:txBody>
      </p:sp>
      <p:sp>
        <p:nvSpPr>
          <p:cNvPr id="5" name="Text Placeholder 4"/>
          <p:cNvSpPr>
            <a:spLocks noGrp="1"/>
          </p:cNvSpPr>
          <p:nvPr>
            <p:ph type="body" idx="1"/>
          </p:nvPr>
        </p:nvSpPr>
        <p:spPr>
          <a:xfrm>
            <a:off x="609600" y="3124200"/>
            <a:ext cx="8022336" cy="3048000"/>
          </a:xfrm>
        </p:spPr>
        <p:txBody>
          <a:bodyPr>
            <a:normAutofit/>
          </a:bodyPr>
          <a:lstStyle/>
          <a:p>
            <a:pPr lvl="0"/>
            <a:r>
              <a:rPr lang="en-AU" b="1" dirty="0" smtClean="0"/>
              <a:t>The Threatened List </a:t>
            </a:r>
            <a:r>
              <a:rPr lang="en-AU" dirty="0" smtClean="0"/>
              <a:t>contains </a:t>
            </a:r>
            <a:r>
              <a:rPr lang="en-AU" dirty="0"/>
              <a:t>plants and animals that are threatened and need protecting. For example, the Brush-tailed Rock-wallaby and Spotted Tailed Quoll. </a:t>
            </a:r>
            <a:endParaRPr lang="en-AU" dirty="0" smtClean="0"/>
          </a:p>
          <a:p>
            <a:pPr lvl="0"/>
            <a:endParaRPr lang="en-AU" dirty="0"/>
          </a:p>
          <a:p>
            <a:pPr lvl="0"/>
            <a:r>
              <a:rPr lang="en-AU" dirty="0" smtClean="0"/>
              <a:t>From </a:t>
            </a:r>
            <a:r>
              <a:rPr lang="en-AU" dirty="0"/>
              <a:t>here </a:t>
            </a:r>
            <a:r>
              <a:rPr lang="en-AU" dirty="0" smtClean="0"/>
              <a:t>action statements are </a:t>
            </a:r>
            <a:r>
              <a:rPr lang="en-AU" dirty="0"/>
              <a:t>developed for each </a:t>
            </a:r>
            <a:r>
              <a:rPr lang="en-AU" dirty="0" smtClean="0"/>
              <a:t>species to inform the public of their status and management.</a:t>
            </a:r>
            <a:r>
              <a:rPr lang="en-AU" dirty="0"/>
              <a:t/>
            </a:r>
            <a:br>
              <a:rPr lang="en-AU" dirty="0"/>
            </a:br>
            <a:endParaRPr lang="en-AU" dirty="0"/>
          </a:p>
        </p:txBody>
      </p:sp>
    </p:spTree>
    <p:extLst>
      <p:ext uri="{BB962C8B-B14F-4D97-AF65-F5344CB8AC3E}">
        <p14:creationId xmlns:p14="http://schemas.microsoft.com/office/powerpoint/2010/main" val="292841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14286" r="46789" b="6249"/>
          <a:stretch/>
        </p:blipFill>
        <p:spPr bwMode="auto">
          <a:xfrm>
            <a:off x="1524000" y="98535"/>
            <a:ext cx="5856515" cy="67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75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 statements</a:t>
            </a:r>
            <a:endParaRPr lang="en-AU" dirty="0"/>
          </a:p>
        </p:txBody>
      </p:sp>
      <p:sp>
        <p:nvSpPr>
          <p:cNvPr id="3" name="Content Placeholder 2"/>
          <p:cNvSpPr>
            <a:spLocks noGrp="1"/>
          </p:cNvSpPr>
          <p:nvPr>
            <p:ph idx="1"/>
          </p:nvPr>
        </p:nvSpPr>
        <p:spPr>
          <a:xfrm>
            <a:off x="609600" y="1752600"/>
            <a:ext cx="4419600" cy="4625609"/>
          </a:xfrm>
        </p:spPr>
        <p:txBody>
          <a:bodyPr>
            <a:normAutofit lnSpcReduction="10000"/>
          </a:bodyPr>
          <a:lstStyle/>
          <a:p>
            <a:r>
              <a:rPr lang="en-AU" dirty="0" smtClean="0"/>
              <a:t>Action statements are then developed for these species to inform the public of their correct management.</a:t>
            </a:r>
          </a:p>
          <a:p>
            <a:endParaRPr lang="en-AU" dirty="0"/>
          </a:p>
          <a:p>
            <a:r>
              <a:rPr lang="en-AU" dirty="0" smtClean="0"/>
              <a:t>This is completed through consultation with many authorities</a:t>
            </a:r>
            <a:r>
              <a:rPr lang="en-AU" dirty="0"/>
              <a:t>.</a:t>
            </a:r>
            <a:r>
              <a:rPr lang="en-AU" dirty="0" smtClean="0"/>
              <a:t> </a:t>
            </a:r>
            <a:endParaRPr lang="en-AU"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4" t="15276" r="59617" b="26985"/>
          <a:stretch/>
        </p:blipFill>
        <p:spPr bwMode="auto">
          <a:xfrm>
            <a:off x="5105400" y="1863436"/>
            <a:ext cx="3541487" cy="422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73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 statements</a:t>
            </a:r>
            <a:endParaRPr lang="en-AU" dirty="0"/>
          </a:p>
        </p:txBody>
      </p:sp>
      <p:sp>
        <p:nvSpPr>
          <p:cNvPr id="3" name="Content Placeholder 2"/>
          <p:cNvSpPr>
            <a:spLocks noGrp="1"/>
          </p:cNvSpPr>
          <p:nvPr>
            <p:ph idx="1"/>
          </p:nvPr>
        </p:nvSpPr>
        <p:spPr/>
        <p:txBody>
          <a:bodyPr>
            <a:normAutofit fontScale="92500" lnSpcReduction="20000"/>
          </a:bodyPr>
          <a:lstStyle/>
          <a:p>
            <a:pPr marL="118872" indent="0">
              <a:buNone/>
            </a:pPr>
            <a:r>
              <a:rPr lang="en-AU" dirty="0"/>
              <a:t>An Action Statement summarises </a:t>
            </a:r>
            <a:r>
              <a:rPr lang="en-AU" dirty="0" smtClean="0"/>
              <a:t>the knowledge </a:t>
            </a:r>
            <a:r>
              <a:rPr lang="en-AU" dirty="0"/>
              <a:t>of the </a:t>
            </a:r>
            <a:r>
              <a:rPr lang="en-AU" dirty="0" smtClean="0"/>
              <a:t>listed item</a:t>
            </a:r>
            <a:r>
              <a:rPr lang="en-AU" dirty="0"/>
              <a:t>, including:</a:t>
            </a:r>
          </a:p>
          <a:p>
            <a:r>
              <a:rPr lang="en-AU" dirty="0" smtClean="0"/>
              <a:t>description</a:t>
            </a:r>
            <a:endParaRPr lang="en-AU" dirty="0"/>
          </a:p>
          <a:p>
            <a:r>
              <a:rPr lang="en-AU" dirty="0" smtClean="0"/>
              <a:t>distribution</a:t>
            </a:r>
            <a:endParaRPr lang="en-AU" dirty="0"/>
          </a:p>
          <a:p>
            <a:r>
              <a:rPr lang="en-AU" dirty="0" smtClean="0"/>
              <a:t>habitat</a:t>
            </a:r>
            <a:endParaRPr lang="en-AU" dirty="0"/>
          </a:p>
          <a:p>
            <a:r>
              <a:rPr lang="en-AU" dirty="0" smtClean="0"/>
              <a:t>life </a:t>
            </a:r>
            <a:r>
              <a:rPr lang="en-AU" dirty="0"/>
              <a:t>history and ecology</a:t>
            </a:r>
          </a:p>
          <a:p>
            <a:r>
              <a:rPr lang="en-AU" dirty="0" smtClean="0"/>
              <a:t>conservation </a:t>
            </a:r>
            <a:r>
              <a:rPr lang="en-AU" dirty="0"/>
              <a:t>status (State and Federal)</a:t>
            </a:r>
          </a:p>
          <a:p>
            <a:r>
              <a:rPr lang="en-AU" dirty="0" smtClean="0"/>
              <a:t>threats</a:t>
            </a:r>
            <a:endParaRPr lang="en-AU" dirty="0"/>
          </a:p>
          <a:p>
            <a:r>
              <a:rPr lang="en-AU" dirty="0" smtClean="0"/>
              <a:t>important </a:t>
            </a:r>
            <a:r>
              <a:rPr lang="en-AU" dirty="0"/>
              <a:t>populations</a:t>
            </a:r>
          </a:p>
          <a:p>
            <a:r>
              <a:rPr lang="en-AU" dirty="0" smtClean="0"/>
              <a:t>past </a:t>
            </a:r>
            <a:r>
              <a:rPr lang="en-AU" dirty="0"/>
              <a:t>management actions</a:t>
            </a:r>
          </a:p>
          <a:p>
            <a:r>
              <a:rPr lang="en-AU" dirty="0" smtClean="0"/>
              <a:t>intended </a:t>
            </a:r>
            <a:r>
              <a:rPr lang="en-AU" dirty="0"/>
              <a:t>management </a:t>
            </a:r>
            <a:r>
              <a:rPr lang="en-AU" dirty="0" smtClean="0"/>
              <a:t>actions</a:t>
            </a:r>
            <a:endParaRPr lang="en-AU" dirty="0"/>
          </a:p>
        </p:txBody>
      </p:sp>
    </p:spTree>
    <p:extLst>
      <p:ext uri="{BB962C8B-B14F-4D97-AF65-F5344CB8AC3E}">
        <p14:creationId xmlns:p14="http://schemas.microsoft.com/office/powerpoint/2010/main" val="1707502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171</TotalTime>
  <Words>1222</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The Flora and Fauna Guarantee Act of 1988 (Vic)</vt:lpstr>
      <vt:lpstr>What is the FFG Act?</vt:lpstr>
      <vt:lpstr>Main aims of this Act?</vt:lpstr>
      <vt:lpstr>Why do we need to protect plants and animals?</vt:lpstr>
      <vt:lpstr>How does the act work?</vt:lpstr>
      <vt:lpstr>The Threatened List</vt:lpstr>
      <vt:lpstr>PowerPoint Presentation</vt:lpstr>
      <vt:lpstr>Action statements</vt:lpstr>
      <vt:lpstr>Action statements</vt:lpstr>
      <vt:lpstr>What is their purpose?</vt:lpstr>
      <vt:lpstr>PowerPoint Presentation</vt:lpstr>
      <vt:lpstr>PowerPoint Presentation</vt:lpstr>
      <vt:lpstr>Action statement analysis</vt:lpstr>
      <vt:lpstr>The Excluded List</vt:lpstr>
      <vt:lpstr>The Processes List</vt:lpstr>
      <vt:lpstr>PowerPoint Presentation</vt:lpstr>
      <vt:lpstr>PowerPoint Presentation</vt:lpstr>
      <vt:lpstr>PowerPoint Presentation</vt:lpstr>
      <vt:lpstr>PowerPoint Presentation</vt:lpstr>
      <vt:lpstr>How do plants and animals get onto one of these lists? </vt:lpstr>
      <vt:lpstr>What happens after a plant or animal is listed?</vt:lpstr>
      <vt:lpstr>How does the Act protect native plants?</vt:lpstr>
      <vt:lpstr>Problems with the Act? A case study</vt:lpstr>
      <vt:lpstr>Problems with the Act? A case study</vt:lpstr>
      <vt:lpstr>Problems with the Act? A case study</vt:lpstr>
    </vt:vector>
  </TitlesOfParts>
  <Company>DEECD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Flora and Fauna Guarantee Act of 1988</dc:title>
  <dc:creator>Hodges, Brendan</dc:creator>
  <cp:lastModifiedBy>Brendan Hodges</cp:lastModifiedBy>
  <cp:revision>9</cp:revision>
  <dcterms:created xsi:type="dcterms:W3CDTF">2013-09-13T00:23:57Z</dcterms:created>
  <dcterms:modified xsi:type="dcterms:W3CDTF">2015-09-09T13:16:14Z</dcterms:modified>
</cp:coreProperties>
</file>